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embeddedFontLst>
    <p:embeddedFont>
      <p:font typeface="Amatic SC" pitchFamily="2" charset="-79"/>
      <p:regular r:id="rId23"/>
      <p:bold r:id="rId24"/>
    </p:embeddedFont>
    <p:embeddedFont>
      <p:font typeface="Source Code Pro" panose="020B0509030403020204" pitchFamily="49"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4690"/>
  </p:normalViewPr>
  <p:slideViewPr>
    <p:cSldViewPr snapToGrid="0">
      <p:cViewPr varScale="1">
        <p:scale>
          <a:sx n="148" d="100"/>
          <a:sy n="148" d="100"/>
        </p:scale>
        <p:origin x="704"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333599db8bf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333599db8bf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project is mapping the past. And im Chloe, this is Peter, this is Mark, this is Zijian. The picture here is the photo of current Carleton campus, which we walk past everyday but rarely know its history.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33599db8bf_2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33599db8bf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could open the layer we choose in scene viewer, and when you click the layer button, this will occur. It allows you to do 3D extrusion based on the 2D shape of the building. But these 3D models are just boxes with the same height, so we will need to adjust it.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33599db8bf_2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333599db8bf_2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 the left of the scream the system allows us to adjust 3D models based on attributes. For instance, here I choose the function of the building as an attribute to adjust colours for each building. You can also use the height of the building to adjust the height of the 3D model.</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33599db8bf_2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33599db8bf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After we finish our 3D model, we will need to make slide. Slides are like screenshots, so you will need to adjust your perspective based on the image you are looking at, and click the capture slide button. It will catch the screenshot of the view and saved locally.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333599db8bf_2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333599db8bf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After we have collected these slides, open the arcgis storymap and create a new one. Click the add map button, and it will allow you to choose any slide in the given map. Choose the slide you want, and put the text box as floating format. And everything is well set!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33599db8bf_3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33599db8bf_3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33599db8bf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33599db8bf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build the website by WordPress. We adapted a theme at the beginning, and then customize it for our own use. The website included introduction to our inspiration, and the instruction of how to use the map.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33599db8bf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33599db8bf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ALso, we build the documentation page separately. This is because we want users be able to directly access the resources of the data we use, in case of they are interested to more detailed history due to playing with our map.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33599db8bf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33599db8bf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33599db8bf_3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33599db8bf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33599db8bf_3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33599db8bf_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333599db8bf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333599db8bf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During this term, in this class, we get in touch with many historical photos. For example this one, old photo of wills and the church. We still have the same buildings today, but it's a completely different view. So, we want to make a thing to connect the past to now.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33599db8bf_3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333599db8bf_3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33599db8bf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33599db8bf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are inspired by this project done by history studnets of Carleton. They made an interactive game to display small history talks. We thus decided to make an interactive map to directly show the view of a spot in different time stage.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33599db8bf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33599db8bf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present the difference between past and present by comparing two normal Carleton students’ lives in different timelines, who are Nancy and Jason respectively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33599db8bf_1_4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333599db8bf_1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highlight the difference, we intentionally chose the building that are differed by functionality, or whether it is still present or not. For example, who can imagine that Laird Hall, a nowadays English department building used to serve natural sciences (like chemistry and biology)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33599db8bf_1_4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33599db8bf_1_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our planning, we wish to have a panel on the left where, as the users scroll down, the story map will change the building it presents accordingly. And the panel mainly has three components, narrative of what our protagonist does, the photo of the building, and its corresponding description.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33599db8bf_1_4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333599db8bf_1_4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to prepare, we need to first come up with a reasonable narrative of what our protagonists do in a day. We made up the narrative of 2016’s life purely based on our own Carleton lives, and we made up the 1916’s one based with some research online, and we organized all the information in a spreadsheet.</a:t>
            </a:r>
            <a:endParaRPr/>
          </a:p>
          <a:p>
            <a:pPr marL="0" lvl="0" indent="0" algn="l" rtl="0">
              <a:spcBef>
                <a:spcPts val="0"/>
              </a:spcBef>
              <a:spcAft>
                <a:spcPts val="0"/>
              </a:spcAft>
              <a:buNone/>
            </a:pPr>
            <a:endParaRPr/>
          </a:p>
          <a:p>
            <a:pPr marL="0" lvl="0" indent="0" algn="l" rtl="0">
              <a:spcBef>
                <a:spcPts val="0"/>
              </a:spcBef>
              <a:spcAft>
                <a:spcPts val="0"/>
              </a:spcAft>
              <a:buNone/>
            </a:pPr>
            <a:r>
              <a:rPr lang="en"/>
              <a:t>Resources of the life in 1916: https://storymaps.arcgis.com/stories/f3188df08af54ae89a4491afd0143e81</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33599db8bf_1_4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33599db8bf_1_4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After the narratives, here comes the building description. For each building we include in our narrative, we used the keyword “the target hall, carleton, history” to search. And we summarized all the information we’ve searched for to write our own building description. (I have to say this is a torturous process)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33599db8bf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33599db8bf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I am going to walk you through the 5 steps of making a story map. The first step is to select a featured layer. Featured layers are layers of a 2D map that gives the shape of buildings as well as attributes such as height or length.</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rm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0"/>
              </a:spcBef>
              <a:spcAft>
                <a:spcPts val="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0"/>
              </a:spcBef>
              <a:spcAft>
                <a:spcPts val="0"/>
              </a:spcAft>
              <a:buClr>
                <a:schemeClr val="accent1"/>
              </a:buClr>
              <a:buSzPts val="1400"/>
              <a:buChar char="○"/>
              <a:defRPr>
                <a:solidFill>
                  <a:schemeClr val="accent1"/>
                </a:solidFill>
                <a:highlight>
                  <a:schemeClr val="lt1"/>
                </a:highlight>
              </a:defRPr>
            </a:lvl2pPr>
            <a:lvl3pPr marL="1371600" lvl="2" indent="-317500">
              <a:spcBef>
                <a:spcPts val="0"/>
              </a:spcBef>
              <a:spcAft>
                <a:spcPts val="0"/>
              </a:spcAft>
              <a:buClr>
                <a:schemeClr val="accent1"/>
              </a:buClr>
              <a:buSzPts val="1400"/>
              <a:buChar char="■"/>
              <a:defRPr>
                <a:solidFill>
                  <a:schemeClr val="accent1"/>
                </a:solidFill>
                <a:highlight>
                  <a:schemeClr val="lt1"/>
                </a:highlight>
              </a:defRPr>
            </a:lvl3pPr>
            <a:lvl4pPr marL="1828800" lvl="3" indent="-317500">
              <a:spcBef>
                <a:spcPts val="0"/>
              </a:spcBef>
              <a:spcAft>
                <a:spcPts val="0"/>
              </a:spcAft>
              <a:buClr>
                <a:schemeClr val="accent1"/>
              </a:buClr>
              <a:buSzPts val="1400"/>
              <a:buChar char="●"/>
              <a:defRPr>
                <a:solidFill>
                  <a:schemeClr val="accent1"/>
                </a:solidFill>
                <a:highlight>
                  <a:schemeClr val="lt1"/>
                </a:highlight>
              </a:defRPr>
            </a:lvl4pPr>
            <a:lvl5pPr marL="2286000" lvl="4" indent="-317500">
              <a:spcBef>
                <a:spcPts val="0"/>
              </a:spcBef>
              <a:spcAft>
                <a:spcPts val="0"/>
              </a:spcAft>
              <a:buClr>
                <a:schemeClr val="accent1"/>
              </a:buClr>
              <a:buSzPts val="1400"/>
              <a:buChar char="○"/>
              <a:defRPr>
                <a:solidFill>
                  <a:schemeClr val="accent1"/>
                </a:solidFill>
                <a:highlight>
                  <a:schemeClr val="lt1"/>
                </a:highlight>
              </a:defRPr>
            </a:lvl5pPr>
            <a:lvl6pPr marL="2743200" lvl="5" indent="-317500">
              <a:spcBef>
                <a:spcPts val="0"/>
              </a:spcBef>
              <a:spcAft>
                <a:spcPts val="0"/>
              </a:spcAft>
              <a:buClr>
                <a:schemeClr val="accent1"/>
              </a:buClr>
              <a:buSzPts val="1400"/>
              <a:buChar char="■"/>
              <a:defRPr>
                <a:solidFill>
                  <a:schemeClr val="accent1"/>
                </a:solidFill>
                <a:highlight>
                  <a:schemeClr val="lt1"/>
                </a:highlight>
              </a:defRPr>
            </a:lvl6pPr>
            <a:lvl7pPr marL="3200400" lvl="6" indent="-317500">
              <a:spcBef>
                <a:spcPts val="0"/>
              </a:spcBef>
              <a:spcAft>
                <a:spcPts val="0"/>
              </a:spcAft>
              <a:buClr>
                <a:schemeClr val="accent1"/>
              </a:buClr>
              <a:buSzPts val="1400"/>
              <a:buChar char="●"/>
              <a:defRPr>
                <a:solidFill>
                  <a:schemeClr val="accent1"/>
                </a:solidFill>
                <a:highlight>
                  <a:schemeClr val="lt1"/>
                </a:highlight>
              </a:defRPr>
            </a:lvl7pPr>
            <a:lvl8pPr marL="3657600" lvl="7" indent="-317500">
              <a:spcBef>
                <a:spcPts val="0"/>
              </a:spcBef>
              <a:spcAft>
                <a:spcPts val="0"/>
              </a:spcAft>
              <a:buClr>
                <a:schemeClr val="accent1"/>
              </a:buClr>
              <a:buSzPts val="1400"/>
              <a:buChar char="○"/>
              <a:defRPr>
                <a:solidFill>
                  <a:schemeClr val="accent1"/>
                </a:solidFill>
                <a:highlight>
                  <a:schemeClr val="lt1"/>
                </a:highlight>
              </a:defRPr>
            </a:lvl8pPr>
            <a:lvl9pPr marL="4114800" lvl="8" indent="-317500">
              <a:spcBef>
                <a:spcPts val="0"/>
              </a:spcBef>
              <a:spcAft>
                <a:spcPts val="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2696475" y="111550"/>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MApping the Past</a:t>
            </a:r>
            <a:endParaRPr/>
          </a:p>
        </p:txBody>
      </p:sp>
      <p:sp>
        <p:nvSpPr>
          <p:cNvPr id="57" name="Google Shape;57;p13"/>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58" name="Google Shape;58;p13" title="Carleton_Aerial-4.jpg"/>
          <p:cNvPicPr preferRelativeResize="0"/>
          <p:nvPr/>
        </p:nvPicPr>
        <p:blipFill>
          <a:blip r:embed="rId3">
            <a:alphaModFix/>
          </a:blip>
          <a:stretch>
            <a:fillRect/>
          </a:stretch>
        </p:blipFill>
        <p:spPr>
          <a:xfrm>
            <a:off x="1859350" y="869475"/>
            <a:ext cx="5188274" cy="385932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3335850" y="256500"/>
            <a:ext cx="2472300" cy="733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3D extrusion</a:t>
            </a:r>
            <a:endParaRPr/>
          </a:p>
        </p:txBody>
      </p:sp>
      <p:pic>
        <p:nvPicPr>
          <p:cNvPr id="123" name="Google Shape;123;p22" title="截屏2025-03-10 16.37.20.png"/>
          <p:cNvPicPr preferRelativeResize="0"/>
          <p:nvPr/>
        </p:nvPicPr>
        <p:blipFill>
          <a:blip r:embed="rId3">
            <a:alphaModFix/>
          </a:blip>
          <a:stretch>
            <a:fillRect/>
          </a:stretch>
        </p:blipFill>
        <p:spPr>
          <a:xfrm>
            <a:off x="108000" y="879775"/>
            <a:ext cx="8928000" cy="418937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a:spLocks noGrp="1"/>
          </p:cNvSpPr>
          <p:nvPr>
            <p:ph type="title"/>
          </p:nvPr>
        </p:nvSpPr>
        <p:spPr>
          <a:xfrm>
            <a:off x="2215500" y="307000"/>
            <a:ext cx="3971100" cy="733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Fine-Tuning 3D mondel</a:t>
            </a:r>
            <a:endParaRPr/>
          </a:p>
        </p:txBody>
      </p:sp>
      <p:pic>
        <p:nvPicPr>
          <p:cNvPr id="129" name="Google Shape;129;p23" title="截屏2025-03-10 16.40.24.png"/>
          <p:cNvPicPr preferRelativeResize="0"/>
          <p:nvPr/>
        </p:nvPicPr>
        <p:blipFill>
          <a:blip r:embed="rId3">
            <a:alphaModFix/>
          </a:blip>
          <a:stretch>
            <a:fillRect/>
          </a:stretch>
        </p:blipFill>
        <p:spPr>
          <a:xfrm>
            <a:off x="152400" y="1156200"/>
            <a:ext cx="8839204" cy="377651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3242850" y="254625"/>
            <a:ext cx="2658300" cy="749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Making Slides</a:t>
            </a:r>
            <a:endParaRPr/>
          </a:p>
        </p:txBody>
      </p:sp>
      <p:pic>
        <p:nvPicPr>
          <p:cNvPr id="135" name="Google Shape;135;p24" title="截屏2025-03-10 16.42.33.png"/>
          <p:cNvPicPr preferRelativeResize="0"/>
          <p:nvPr/>
        </p:nvPicPr>
        <p:blipFill>
          <a:blip r:embed="rId3">
            <a:alphaModFix/>
          </a:blip>
          <a:stretch>
            <a:fillRect/>
          </a:stretch>
        </p:blipFill>
        <p:spPr>
          <a:xfrm>
            <a:off x="644963" y="867050"/>
            <a:ext cx="7854075" cy="407274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5"/>
          <p:cNvSpPr txBox="1">
            <a:spLocks noGrp="1"/>
          </p:cNvSpPr>
          <p:nvPr>
            <p:ph type="title"/>
          </p:nvPr>
        </p:nvSpPr>
        <p:spPr>
          <a:xfrm>
            <a:off x="2438275" y="263875"/>
            <a:ext cx="3213600" cy="749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Making Storymaps</a:t>
            </a:r>
            <a:endParaRPr/>
          </a:p>
        </p:txBody>
      </p:sp>
      <p:pic>
        <p:nvPicPr>
          <p:cNvPr id="141" name="Google Shape;141;p25" title="截屏2025-03-10 16.44.29.png"/>
          <p:cNvPicPr preferRelativeResize="0"/>
          <p:nvPr/>
        </p:nvPicPr>
        <p:blipFill>
          <a:blip r:embed="rId3">
            <a:alphaModFix/>
          </a:blip>
          <a:stretch>
            <a:fillRect/>
          </a:stretch>
        </p:blipFill>
        <p:spPr>
          <a:xfrm>
            <a:off x="415675" y="957475"/>
            <a:ext cx="7258808" cy="383497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How to use story map</a:t>
            </a:r>
            <a:endParaRPr/>
          </a:p>
        </p:txBody>
      </p:sp>
      <p:sp>
        <p:nvSpPr>
          <p:cNvPr id="147" name="Google Shape;147;p26"/>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48" name="Google Shape;148;p26" title="屏幕截图 2025-03-10 172431.png"/>
          <p:cNvPicPr preferRelativeResize="0"/>
          <p:nvPr/>
        </p:nvPicPr>
        <p:blipFill>
          <a:blip r:embed="rId3">
            <a:alphaModFix/>
          </a:blip>
          <a:stretch>
            <a:fillRect/>
          </a:stretch>
        </p:blipFill>
        <p:spPr>
          <a:xfrm>
            <a:off x="1240226" y="1005748"/>
            <a:ext cx="6777851" cy="378607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7"/>
          <p:cNvSpPr txBox="1">
            <a:spLocks noGrp="1"/>
          </p:cNvSpPr>
          <p:nvPr>
            <p:ph type="title"/>
          </p:nvPr>
        </p:nvSpPr>
        <p:spPr>
          <a:xfrm>
            <a:off x="1418050" y="14067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Building the Website by WordPress</a:t>
            </a:r>
            <a:endParaRPr/>
          </a:p>
        </p:txBody>
      </p:sp>
      <p:sp>
        <p:nvSpPr>
          <p:cNvPr id="154" name="Google Shape;154;p27"/>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55" name="Google Shape;155;p27" title="截屏2025-03-10 16.30.09.png"/>
          <p:cNvPicPr preferRelativeResize="0"/>
          <p:nvPr/>
        </p:nvPicPr>
        <p:blipFill rotWithShape="1">
          <a:blip r:embed="rId3">
            <a:alphaModFix/>
          </a:blip>
          <a:srcRect l="3190" t="2380" r="-3189" b="-2380"/>
          <a:stretch/>
        </p:blipFill>
        <p:spPr>
          <a:xfrm>
            <a:off x="989949" y="987750"/>
            <a:ext cx="6679424" cy="42659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8"/>
          <p:cNvSpPr txBox="1">
            <a:spLocks noGrp="1"/>
          </p:cNvSpPr>
          <p:nvPr>
            <p:ph type="title"/>
          </p:nvPr>
        </p:nvSpPr>
        <p:spPr>
          <a:xfrm>
            <a:off x="1721850" y="138700"/>
            <a:ext cx="8520600" cy="801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Documentation Page also Included </a:t>
            </a:r>
            <a:endParaRPr/>
          </a:p>
        </p:txBody>
      </p:sp>
      <p:sp>
        <p:nvSpPr>
          <p:cNvPr id="161" name="Google Shape;161;p28"/>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62" name="Google Shape;162;p28" title="截屏2025-03-10 16.58.47.png"/>
          <p:cNvPicPr preferRelativeResize="0"/>
          <p:nvPr/>
        </p:nvPicPr>
        <p:blipFill>
          <a:blip r:embed="rId3">
            <a:alphaModFix/>
          </a:blip>
          <a:stretch>
            <a:fillRect/>
          </a:stretch>
        </p:blipFill>
        <p:spPr>
          <a:xfrm>
            <a:off x="743563" y="878825"/>
            <a:ext cx="7656873" cy="37761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9"/>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Challenges</a:t>
            </a:r>
            <a:endParaRPr/>
          </a:p>
        </p:txBody>
      </p:sp>
      <p:sp>
        <p:nvSpPr>
          <p:cNvPr id="168" name="Google Shape;168;p2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69" name="Google Shape;169;p29" title="微信图片_20250310173238.jpg"/>
          <p:cNvPicPr preferRelativeResize="0"/>
          <p:nvPr/>
        </p:nvPicPr>
        <p:blipFill>
          <a:blip r:embed="rId3">
            <a:alphaModFix/>
          </a:blip>
          <a:stretch>
            <a:fillRect/>
          </a:stretch>
        </p:blipFill>
        <p:spPr>
          <a:xfrm>
            <a:off x="4183000" y="2256175"/>
            <a:ext cx="4614651" cy="2435750"/>
          </a:xfrm>
          <a:prstGeom prst="rect">
            <a:avLst/>
          </a:prstGeom>
          <a:noFill/>
          <a:ln>
            <a:noFill/>
          </a:ln>
        </p:spPr>
      </p:pic>
      <p:pic>
        <p:nvPicPr>
          <p:cNvPr id="170" name="Google Shape;170;p29" title="屏幕截图 2025-03-10 173123.png"/>
          <p:cNvPicPr preferRelativeResize="0"/>
          <p:nvPr/>
        </p:nvPicPr>
        <p:blipFill>
          <a:blip r:embed="rId4">
            <a:alphaModFix/>
          </a:blip>
          <a:stretch>
            <a:fillRect/>
          </a:stretch>
        </p:blipFill>
        <p:spPr>
          <a:xfrm>
            <a:off x="260525" y="1136501"/>
            <a:ext cx="4203976" cy="225182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0"/>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Improvements &amp; Future enhancements</a:t>
            </a:r>
            <a:endParaRPr/>
          </a:p>
        </p:txBody>
      </p:sp>
      <p:sp>
        <p:nvSpPr>
          <p:cNvPr id="176" name="Google Shape;176;p30"/>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77" name="Google Shape;177;p30" title="屏幕截图 2025-03-10 173328.png"/>
          <p:cNvPicPr preferRelativeResize="0"/>
          <p:nvPr/>
        </p:nvPicPr>
        <p:blipFill>
          <a:blip r:embed="rId3">
            <a:alphaModFix/>
          </a:blip>
          <a:stretch>
            <a:fillRect/>
          </a:stretch>
        </p:blipFill>
        <p:spPr>
          <a:xfrm>
            <a:off x="221775" y="1093847"/>
            <a:ext cx="5055800" cy="1631774"/>
          </a:xfrm>
          <a:prstGeom prst="rect">
            <a:avLst/>
          </a:prstGeom>
          <a:noFill/>
          <a:ln>
            <a:noFill/>
          </a:ln>
        </p:spPr>
      </p:pic>
      <p:pic>
        <p:nvPicPr>
          <p:cNvPr id="178" name="Google Shape;178;p30" title="屏幕截图 2025-03-10 173343.png"/>
          <p:cNvPicPr preferRelativeResize="0"/>
          <p:nvPr/>
        </p:nvPicPr>
        <p:blipFill>
          <a:blip r:embed="rId4">
            <a:alphaModFix/>
          </a:blip>
          <a:stretch>
            <a:fillRect/>
          </a:stretch>
        </p:blipFill>
        <p:spPr>
          <a:xfrm>
            <a:off x="3999251" y="2386506"/>
            <a:ext cx="4833050" cy="232447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1"/>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What makes our project unique?</a:t>
            </a:r>
            <a:endParaRPr/>
          </a:p>
        </p:txBody>
      </p:sp>
      <p:sp>
        <p:nvSpPr>
          <p:cNvPr id="184" name="Google Shape;184;p31"/>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85" name="Google Shape;185;p31" title="屏幕截图 2025-03-10 173708.png"/>
          <p:cNvPicPr preferRelativeResize="0"/>
          <p:nvPr/>
        </p:nvPicPr>
        <p:blipFill>
          <a:blip r:embed="rId3">
            <a:alphaModFix/>
          </a:blip>
          <a:stretch>
            <a:fillRect/>
          </a:stretch>
        </p:blipFill>
        <p:spPr>
          <a:xfrm>
            <a:off x="311700" y="1162150"/>
            <a:ext cx="4856852" cy="2530401"/>
          </a:xfrm>
          <a:prstGeom prst="rect">
            <a:avLst/>
          </a:prstGeom>
          <a:noFill/>
          <a:ln>
            <a:noFill/>
          </a:ln>
        </p:spPr>
      </p:pic>
      <p:pic>
        <p:nvPicPr>
          <p:cNvPr id="186" name="Google Shape;186;p31" title="屏幕截图 2025-03-10 173803.png"/>
          <p:cNvPicPr preferRelativeResize="0"/>
          <p:nvPr/>
        </p:nvPicPr>
        <p:blipFill>
          <a:blip r:embed="rId4">
            <a:alphaModFix/>
          </a:blip>
          <a:stretch>
            <a:fillRect/>
          </a:stretch>
        </p:blipFill>
        <p:spPr>
          <a:xfrm>
            <a:off x="3236200" y="2681400"/>
            <a:ext cx="4998477" cy="26139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2018550" y="162100"/>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Same spot but Different view</a:t>
            </a:r>
            <a:endParaRPr/>
          </a:p>
        </p:txBody>
      </p:sp>
      <p:sp>
        <p:nvSpPr>
          <p:cNvPr id="64" name="Google Shape;64;p1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65" name="Google Shape;65;p14" title="截屏2025-03-10 16.24.03.png"/>
          <p:cNvPicPr preferRelativeResize="0"/>
          <p:nvPr/>
        </p:nvPicPr>
        <p:blipFill>
          <a:blip r:embed="rId3">
            <a:alphaModFix/>
          </a:blip>
          <a:stretch>
            <a:fillRect/>
          </a:stretch>
        </p:blipFill>
        <p:spPr>
          <a:xfrm>
            <a:off x="1887838" y="914150"/>
            <a:ext cx="5368326" cy="37038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2"/>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Reflections</a:t>
            </a:r>
            <a:endParaRPr/>
          </a:p>
        </p:txBody>
      </p:sp>
      <p:sp>
        <p:nvSpPr>
          <p:cNvPr id="192" name="Google Shape;192;p32"/>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93" name="Google Shape;193;p32" title="屏幕截图 2025-03-10 174424.png"/>
          <p:cNvPicPr preferRelativeResize="0"/>
          <p:nvPr/>
        </p:nvPicPr>
        <p:blipFill>
          <a:blip r:embed="rId3">
            <a:alphaModFix/>
          </a:blip>
          <a:stretch>
            <a:fillRect/>
          </a:stretch>
        </p:blipFill>
        <p:spPr>
          <a:xfrm>
            <a:off x="2024950" y="1192725"/>
            <a:ext cx="4793775" cy="33761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2332700" y="111550"/>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if Mapping the Past?</a:t>
            </a:r>
            <a:endParaRPr/>
          </a:p>
        </p:txBody>
      </p:sp>
      <p:sp>
        <p:nvSpPr>
          <p:cNvPr id="71" name="Google Shape;71;p15"/>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72" name="Google Shape;72;p15" title="截屏2025-03-10 16.27.41.png"/>
          <p:cNvPicPr preferRelativeResize="0"/>
          <p:nvPr/>
        </p:nvPicPr>
        <p:blipFill rotWithShape="1">
          <a:blip r:embed="rId3">
            <a:alphaModFix/>
          </a:blip>
          <a:srcRect l="2003" t="1805" r="-6913" b="-8631"/>
          <a:stretch/>
        </p:blipFill>
        <p:spPr>
          <a:xfrm>
            <a:off x="2402875" y="818950"/>
            <a:ext cx="4741426" cy="418307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Presenting Difference</a:t>
            </a:r>
            <a:endParaRPr/>
          </a:p>
        </p:txBody>
      </p:sp>
      <p:sp>
        <p:nvSpPr>
          <p:cNvPr id="78" name="Google Shape;78;p16"/>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79" name="Google Shape;79;p16"/>
          <p:cNvPicPr preferRelativeResize="0"/>
          <p:nvPr/>
        </p:nvPicPr>
        <p:blipFill>
          <a:blip r:embed="rId3">
            <a:alphaModFix/>
          </a:blip>
          <a:stretch>
            <a:fillRect/>
          </a:stretch>
        </p:blipFill>
        <p:spPr>
          <a:xfrm>
            <a:off x="3156087" y="1093850"/>
            <a:ext cx="2831823" cy="3733873"/>
          </a:xfrm>
          <a:prstGeom prst="rect">
            <a:avLst/>
          </a:prstGeom>
          <a:noFill/>
          <a:ln>
            <a:noFill/>
          </a:ln>
        </p:spPr>
      </p:pic>
      <p:sp>
        <p:nvSpPr>
          <p:cNvPr id="80" name="Google Shape;80;p16"/>
          <p:cNvSpPr txBox="1"/>
          <p:nvPr/>
        </p:nvSpPr>
        <p:spPr>
          <a:xfrm>
            <a:off x="1137825" y="2340900"/>
            <a:ext cx="1024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Source Code Pro"/>
                <a:ea typeface="Source Code Pro"/>
                <a:cs typeface="Source Code Pro"/>
                <a:sym typeface="Source Code Pro"/>
              </a:rPr>
              <a:t>Nancy</a:t>
            </a:r>
            <a:endParaRPr sz="1800">
              <a:solidFill>
                <a:schemeClr val="dk2"/>
              </a:solidFill>
              <a:latin typeface="Source Code Pro"/>
              <a:ea typeface="Source Code Pro"/>
              <a:cs typeface="Source Code Pro"/>
              <a:sym typeface="Source Code Pro"/>
            </a:endParaRPr>
          </a:p>
        </p:txBody>
      </p:sp>
      <p:sp>
        <p:nvSpPr>
          <p:cNvPr id="81" name="Google Shape;81;p16"/>
          <p:cNvSpPr txBox="1"/>
          <p:nvPr/>
        </p:nvSpPr>
        <p:spPr>
          <a:xfrm>
            <a:off x="6586300" y="3155300"/>
            <a:ext cx="10242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latin typeface="Source Code Pro"/>
                <a:ea typeface="Source Code Pro"/>
                <a:cs typeface="Source Code Pro"/>
                <a:sym typeface="Source Code Pro"/>
              </a:rPr>
              <a:t>Jason</a:t>
            </a:r>
            <a:endParaRPr sz="1800">
              <a:solidFill>
                <a:schemeClr val="dk2"/>
              </a:solidFill>
              <a:latin typeface="Source Code Pro"/>
              <a:ea typeface="Source Code Pro"/>
              <a:cs typeface="Source Code Pro"/>
              <a:sym typeface="Source Code Pro"/>
            </a:endParaRPr>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Building selection</a:t>
            </a:r>
            <a:endParaRPr/>
          </a:p>
        </p:txBody>
      </p:sp>
      <p:sp>
        <p:nvSpPr>
          <p:cNvPr id="87" name="Google Shape;87;p17"/>
          <p:cNvSpPr txBox="1">
            <a:spLocks noGrp="1"/>
          </p:cNvSpPr>
          <p:nvPr>
            <p:ph type="body" idx="1"/>
          </p:nvPr>
        </p:nvSpPr>
        <p:spPr>
          <a:xfrm>
            <a:off x="311700" y="1518300"/>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r>
              <a:rPr lang="en"/>
              <a:t>Functionality</a:t>
            </a:r>
            <a:endParaRPr/>
          </a:p>
          <a:p>
            <a:pPr marL="0" lvl="0" indent="0" algn="l" rtl="0">
              <a:spcBef>
                <a:spcPts val="1200"/>
              </a:spcBef>
              <a:spcAft>
                <a:spcPts val="1200"/>
              </a:spcAft>
              <a:buNone/>
            </a:pPr>
            <a:r>
              <a:rPr lang="en"/>
              <a:t>Presence</a:t>
            </a:r>
            <a:endParaRPr/>
          </a:p>
        </p:txBody>
      </p:sp>
      <p:pic>
        <p:nvPicPr>
          <p:cNvPr id="88" name="Google Shape;88;p17"/>
          <p:cNvPicPr preferRelativeResize="0"/>
          <p:nvPr/>
        </p:nvPicPr>
        <p:blipFill>
          <a:blip r:embed="rId3">
            <a:alphaModFix/>
          </a:blip>
          <a:stretch>
            <a:fillRect/>
          </a:stretch>
        </p:blipFill>
        <p:spPr>
          <a:xfrm>
            <a:off x="3217200" y="1203950"/>
            <a:ext cx="5246700" cy="34103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311700" y="1597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presentation </a:t>
            </a:r>
            <a:endParaRPr/>
          </a:p>
        </p:txBody>
      </p:sp>
      <p:pic>
        <p:nvPicPr>
          <p:cNvPr id="94" name="Google Shape;94;p18"/>
          <p:cNvPicPr preferRelativeResize="0"/>
          <p:nvPr/>
        </p:nvPicPr>
        <p:blipFill>
          <a:blip r:embed="rId3">
            <a:alphaModFix/>
          </a:blip>
          <a:stretch>
            <a:fillRect/>
          </a:stretch>
        </p:blipFill>
        <p:spPr>
          <a:xfrm>
            <a:off x="2359638" y="904575"/>
            <a:ext cx="6472673" cy="3874300"/>
          </a:xfrm>
          <a:prstGeom prst="rect">
            <a:avLst/>
          </a:prstGeom>
          <a:noFill/>
          <a:ln>
            <a:noFill/>
          </a:ln>
        </p:spPr>
      </p:pic>
      <p:sp>
        <p:nvSpPr>
          <p:cNvPr id="95" name="Google Shape;95;p18"/>
          <p:cNvSpPr txBox="1"/>
          <p:nvPr/>
        </p:nvSpPr>
        <p:spPr>
          <a:xfrm>
            <a:off x="180650" y="904575"/>
            <a:ext cx="2101200" cy="5133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2"/>
              </a:buClr>
              <a:buSzPts val="1800"/>
              <a:buFont typeface="Source Code Pro"/>
              <a:buChar char="●"/>
            </a:pPr>
            <a:r>
              <a:rPr lang="en" sz="1800">
                <a:solidFill>
                  <a:schemeClr val="dk2"/>
                </a:solidFill>
                <a:latin typeface="Source Code Pro"/>
                <a:ea typeface="Source Code Pro"/>
                <a:cs typeface="Source Code Pro"/>
                <a:sym typeface="Source Code Pro"/>
              </a:rPr>
              <a:t>Narrative</a:t>
            </a:r>
            <a:endParaRPr sz="1800">
              <a:solidFill>
                <a:schemeClr val="dk2"/>
              </a:solidFill>
              <a:latin typeface="Source Code Pro"/>
              <a:ea typeface="Source Code Pro"/>
              <a:cs typeface="Source Code Pro"/>
              <a:sym typeface="Source Code Pro"/>
            </a:endParaRPr>
          </a:p>
        </p:txBody>
      </p:sp>
      <p:sp>
        <p:nvSpPr>
          <p:cNvPr id="96" name="Google Shape;96;p18"/>
          <p:cNvSpPr txBox="1"/>
          <p:nvPr/>
        </p:nvSpPr>
        <p:spPr>
          <a:xfrm>
            <a:off x="180650" y="2439475"/>
            <a:ext cx="1701900" cy="5133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2"/>
              </a:buClr>
              <a:buSzPts val="1800"/>
              <a:buFont typeface="Source Code Pro"/>
              <a:buChar char="●"/>
            </a:pPr>
            <a:r>
              <a:rPr lang="en" sz="1800">
                <a:solidFill>
                  <a:schemeClr val="dk2"/>
                </a:solidFill>
                <a:latin typeface="Source Code Pro"/>
                <a:ea typeface="Source Code Pro"/>
                <a:cs typeface="Source Code Pro"/>
                <a:sym typeface="Source Code Pro"/>
              </a:rPr>
              <a:t>Photo</a:t>
            </a:r>
            <a:endParaRPr sz="1800">
              <a:solidFill>
                <a:schemeClr val="dk2"/>
              </a:solidFill>
              <a:latin typeface="Source Code Pro"/>
              <a:ea typeface="Source Code Pro"/>
              <a:cs typeface="Source Code Pro"/>
              <a:sym typeface="Source Code Pro"/>
            </a:endParaRPr>
          </a:p>
        </p:txBody>
      </p:sp>
      <p:sp>
        <p:nvSpPr>
          <p:cNvPr id="97" name="Google Shape;97;p18"/>
          <p:cNvSpPr txBox="1"/>
          <p:nvPr/>
        </p:nvSpPr>
        <p:spPr>
          <a:xfrm>
            <a:off x="180650" y="3974375"/>
            <a:ext cx="2367300" cy="5133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2"/>
              </a:buClr>
              <a:buSzPts val="1800"/>
              <a:buFont typeface="Source Code Pro"/>
              <a:buChar char="●"/>
            </a:pPr>
            <a:r>
              <a:rPr lang="en" sz="1800">
                <a:solidFill>
                  <a:schemeClr val="dk2"/>
                </a:solidFill>
                <a:latin typeface="Source Code Pro"/>
                <a:ea typeface="Source Code Pro"/>
                <a:cs typeface="Source Code Pro"/>
                <a:sym typeface="Source Code Pro"/>
              </a:rPr>
              <a:t>Description</a:t>
            </a:r>
            <a:endParaRPr sz="1800">
              <a:solidFill>
                <a:schemeClr val="dk2"/>
              </a:solidFill>
              <a:latin typeface="Source Code Pro"/>
              <a:ea typeface="Source Code Pro"/>
              <a:cs typeface="Source Code Pro"/>
              <a:sym typeface="Source Code Pro"/>
            </a:endParaRPr>
          </a:p>
        </p:txBody>
      </p:sp>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311700" y="1502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Preparation Process</a:t>
            </a:r>
            <a:endParaRPr/>
          </a:p>
          <a:p>
            <a:pPr marL="457200" lvl="0" indent="-468630" algn="ctr" rtl="0">
              <a:spcBef>
                <a:spcPts val="0"/>
              </a:spcBef>
              <a:spcAft>
                <a:spcPts val="0"/>
              </a:spcAft>
              <a:buSzPct val="100000"/>
              <a:buChar char="-"/>
            </a:pPr>
            <a:r>
              <a:rPr lang="en"/>
              <a:t>Making up Narratives</a:t>
            </a:r>
            <a:endParaRPr/>
          </a:p>
        </p:txBody>
      </p:sp>
      <p:sp>
        <p:nvSpPr>
          <p:cNvPr id="103" name="Google Shape;103;p19"/>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04" name="Google Shape;104;p19"/>
          <p:cNvPicPr preferRelativeResize="0"/>
          <p:nvPr/>
        </p:nvPicPr>
        <p:blipFill>
          <a:blip r:embed="rId3">
            <a:alphaModFix/>
          </a:blip>
          <a:stretch>
            <a:fillRect/>
          </a:stretch>
        </p:blipFill>
        <p:spPr>
          <a:xfrm>
            <a:off x="2334581" y="1360075"/>
            <a:ext cx="4365018" cy="437667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Building Description</a:t>
            </a:r>
            <a:endParaRPr/>
          </a:p>
          <a:p>
            <a:pPr marL="457200" lvl="0" indent="-468630" algn="ctr" rtl="0">
              <a:spcBef>
                <a:spcPts val="0"/>
              </a:spcBef>
              <a:spcAft>
                <a:spcPts val="0"/>
              </a:spcAft>
              <a:buSzPct val="100000"/>
              <a:buChar char="-"/>
            </a:pPr>
            <a:r>
              <a:rPr lang="en"/>
              <a:t>Endless research &amp; summary</a:t>
            </a:r>
            <a:endParaRPr/>
          </a:p>
        </p:txBody>
      </p:sp>
      <p:sp>
        <p:nvSpPr>
          <p:cNvPr id="110" name="Google Shape;110;p20"/>
          <p:cNvSpPr txBox="1">
            <a:spLocks noGrp="1"/>
          </p:cNvSpPr>
          <p:nvPr>
            <p:ph type="body" idx="1"/>
          </p:nvPr>
        </p:nvSpPr>
        <p:spPr>
          <a:xfrm>
            <a:off x="311700" y="2464625"/>
            <a:ext cx="8520600" cy="334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111" name="Google Shape;111;p20"/>
          <p:cNvPicPr preferRelativeResize="0"/>
          <p:nvPr/>
        </p:nvPicPr>
        <p:blipFill>
          <a:blip r:embed="rId3">
            <a:alphaModFix/>
          </a:blip>
          <a:stretch>
            <a:fillRect/>
          </a:stretch>
        </p:blipFill>
        <p:spPr>
          <a:xfrm>
            <a:off x="760588" y="1551802"/>
            <a:ext cx="7622825" cy="318982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1"/>
          <p:cNvSpPr txBox="1">
            <a:spLocks noGrp="1"/>
          </p:cNvSpPr>
          <p:nvPr>
            <p:ph type="title"/>
          </p:nvPr>
        </p:nvSpPr>
        <p:spPr>
          <a:xfrm>
            <a:off x="2441850" y="270000"/>
            <a:ext cx="4260300" cy="733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Selecting featured layers</a:t>
            </a:r>
            <a:endParaRPr/>
          </a:p>
        </p:txBody>
      </p:sp>
      <p:pic>
        <p:nvPicPr>
          <p:cNvPr id="117" name="Google Shape;117;p21" title="截屏2025-03-10 16.33.11.png"/>
          <p:cNvPicPr preferRelativeResize="0"/>
          <p:nvPr/>
        </p:nvPicPr>
        <p:blipFill>
          <a:blip r:embed="rId3">
            <a:alphaModFix/>
          </a:blip>
          <a:stretch>
            <a:fillRect/>
          </a:stretch>
        </p:blipFill>
        <p:spPr>
          <a:xfrm>
            <a:off x="2226975" y="1165926"/>
            <a:ext cx="4690056" cy="332902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870</Words>
  <Application>Microsoft Macintosh PowerPoint</Application>
  <PresentationFormat>On-screen Show (16:9)</PresentationFormat>
  <Paragraphs>50</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Amatic SC</vt:lpstr>
      <vt:lpstr>Source Code Pro</vt:lpstr>
      <vt:lpstr>Beach Day</vt:lpstr>
      <vt:lpstr>MApping the Past</vt:lpstr>
      <vt:lpstr>Same spot but Different view</vt:lpstr>
      <vt:lpstr>What if Mapping the Past?</vt:lpstr>
      <vt:lpstr>Presenting Difference</vt:lpstr>
      <vt:lpstr>Building selection</vt:lpstr>
      <vt:lpstr>presentation </vt:lpstr>
      <vt:lpstr>Preparation Process Making up Narratives</vt:lpstr>
      <vt:lpstr>Building Description Endless research &amp; summary</vt:lpstr>
      <vt:lpstr>Selecting featured layers</vt:lpstr>
      <vt:lpstr>3D extrusion</vt:lpstr>
      <vt:lpstr>Fine-Tuning 3D mondel</vt:lpstr>
      <vt:lpstr>Making Slides</vt:lpstr>
      <vt:lpstr>Making Storymaps</vt:lpstr>
      <vt:lpstr>How to use story map</vt:lpstr>
      <vt:lpstr>Building the Website by WordPress</vt:lpstr>
      <vt:lpstr>Documentation Page also Included </vt:lpstr>
      <vt:lpstr>Challenges</vt:lpstr>
      <vt:lpstr>Improvements &amp; Future enhancements</vt:lpstr>
      <vt:lpstr>What makes our project unique?</vt:lpstr>
      <vt:lpstr>Reflections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钱 朋骏</cp:lastModifiedBy>
  <cp:revision>1</cp:revision>
  <dcterms:modified xsi:type="dcterms:W3CDTF">2025-03-11T17:52:20Z</dcterms:modified>
</cp:coreProperties>
</file>